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6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7DF"/>
          </a:solidFill>
        </a:fill>
      </a:tcStyle>
    </a:wholeTbl>
    <a:band2H>
      <a:tcTxStyle b="def" i="def"/>
      <a:tcStyle>
        <a:tcBdr/>
        <a:fill>
          <a:solidFill>
            <a:srgbClr val="EBF3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7E8"/>
          </a:solidFill>
        </a:fill>
      </a:tcStyle>
    </a:wholeTbl>
    <a:band2H>
      <a:tcTxStyle b="def" i="def"/>
      <a:tcStyle>
        <a:tcBdr/>
        <a:fill>
          <a:solidFill>
            <a:srgbClr val="EAF3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/>
          <p:nvPr>
            <p:ph type="title"/>
          </p:nvPr>
        </p:nvSpPr>
        <p:spPr>
          <a:xfrm>
            <a:off x="457201" y="414383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457201" y="4707154"/>
            <a:ext cx="5010366" cy="1069154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457201" y="1980445"/>
            <a:ext cx="4579849" cy="142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Build your A-Team</a:t>
            </a:r>
          </a:p>
          <a:p>
            <a:pPr>
              <a:defRPr sz="3000">
                <a:solidFill>
                  <a:schemeClr val="accent2"/>
                </a:solidFill>
              </a:defRPr>
            </a:pPr>
            <a:r>
              <a:t>with Higher and Degree Apprenticeships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xfrm>
            <a:off x="457200" y="416358"/>
            <a:ext cx="6096000" cy="566739"/>
          </a:xfrm>
          <a:prstGeom prst="rect">
            <a:avLst/>
          </a:prstGeom>
        </p:spPr>
        <p:txBody>
          <a:bodyPr/>
          <a:lstStyle>
            <a:lvl1pPr>
              <a:defRPr b="1" sz="20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1978846" y="1842645"/>
            <a:ext cx="54864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457200" y="997499"/>
            <a:ext cx="6096000" cy="753327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457201" y="1417640"/>
            <a:ext cx="4709004" cy="2607828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1" y="6027353"/>
            <a:ext cx="1952369" cy="54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201" y="4378580"/>
            <a:ext cx="1952369" cy="65930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5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7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9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/>
          <p:nvPr>
            <p:ph type="title"/>
          </p:nvPr>
        </p:nvSpPr>
        <p:spPr>
          <a:xfrm>
            <a:off x="457201" y="342900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1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3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0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8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457200" y="1417640"/>
            <a:ext cx="8092300" cy="4708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0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1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9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9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9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457201" y="1417638"/>
            <a:ext cx="5562601" cy="4344303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9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ody Level One…"/>
          <p:cNvSpPr txBox="1"/>
          <p:nvPr>
            <p:ph type="body" sz="quarter" idx="1"/>
          </p:nvPr>
        </p:nvSpPr>
        <p:spPr>
          <a:xfrm>
            <a:off x="349150" y="1714500"/>
            <a:ext cx="4545212" cy="1523495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4295" b="0"/>
          <a:stretch>
            <a:fillRect/>
          </a:stretch>
        </p:blipFill>
        <p:spPr>
          <a:xfrm>
            <a:off x="5636880" y="-120"/>
            <a:ext cx="3507120" cy="687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 Placeholder 8"/>
          <p:cNvSpPr/>
          <p:nvPr>
            <p:ph type="body" sz="quarter" idx="13"/>
          </p:nvPr>
        </p:nvSpPr>
        <p:spPr>
          <a:xfrm>
            <a:off x="349151" y="3822531"/>
            <a:ext cx="4329113" cy="311625"/>
          </a:xfrm>
          <a:prstGeom prst="rect">
            <a:avLst/>
          </a:prstGeom>
        </p:spPr>
        <p:txBody>
          <a:bodyPr lIns="0" tIns="0" rIns="0" bIns="0"/>
          <a:lstStyle/>
          <a:p>
            <a:pPr indent="0" defTabSz="9144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612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277" y="2000251"/>
            <a:ext cx="7087173" cy="531471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72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41" y="1085853"/>
            <a:ext cx="7697162" cy="5772149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29"/>
            <a:ext cx="9144573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Title Text"/>
          <p:cNvSpPr txBox="1"/>
          <p:nvPr>
            <p:ph type="title"/>
          </p:nvPr>
        </p:nvSpPr>
        <p:spPr>
          <a:xfrm>
            <a:off x="200026" y="285753"/>
            <a:ext cx="5529263" cy="132516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5" name="Body Level One…"/>
          <p:cNvSpPr txBox="1"/>
          <p:nvPr>
            <p:ph type="body" sz="quarter" idx="1"/>
          </p:nvPr>
        </p:nvSpPr>
        <p:spPr>
          <a:xfrm>
            <a:off x="200026" y="1714501"/>
            <a:ext cx="5529263" cy="2062104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3188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539" y="5886450"/>
            <a:ext cx="2071749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451" y="429"/>
            <a:ext cx="9144574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2pPr marL="345000" indent="-1650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8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9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27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45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B263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indent="0">
              <a:buClrTx/>
              <a:buSzTx/>
              <a:buFontTx/>
              <a:buNone/>
              <a:defRPr b="1"/>
            </a:lvl1pPr>
            <a:lvl2pPr marL="0" indent="457200">
              <a:buClrTx/>
              <a:buSzTx/>
              <a:buFontTx/>
              <a:buNone/>
              <a:defRPr b="1"/>
            </a:lvl2pPr>
            <a:lvl3pPr marL="0" indent="914400">
              <a:buClrTx/>
              <a:buSzTx/>
              <a:buFontTx/>
              <a:buNone/>
              <a:defRPr b="1"/>
            </a:lvl3pPr>
            <a:lvl4pPr marL="0" indent="1371600">
              <a:buClrTx/>
              <a:buSzTx/>
              <a:buFontTx/>
              <a:buNone/>
              <a:defRPr b="1"/>
            </a:lvl4pPr>
            <a:lvl5pPr marL="0" indent="1828800">
              <a:buClrTx/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4645026" y="1535112"/>
            <a:ext cx="4041776" cy="639763"/>
          </a:xfrm>
          <a:prstGeom prst="rect">
            <a:avLst/>
          </a:prstGeom>
        </p:spPr>
        <p:txBody>
          <a:bodyPr anchor="b"/>
          <a:lstStyle/>
          <a:p>
            <a:pPr indent="0">
              <a:buClrTx/>
              <a:buSzTx/>
              <a:buFontTx/>
              <a:buNone/>
              <a:defRPr b="1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457201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b="1" sz="22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3575050" y="1815407"/>
            <a:ext cx="4974450" cy="431075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ext Placeholder 3"/>
          <p:cNvSpPr/>
          <p:nvPr>
            <p:ph type="body" sz="half" idx="13"/>
          </p:nvPr>
        </p:nvSpPr>
        <p:spPr>
          <a:xfrm>
            <a:off x="457200" y="1815407"/>
            <a:ext cx="3008315" cy="4310759"/>
          </a:xfrm>
          <a:prstGeom prst="rect">
            <a:avLst/>
          </a:prstGeom>
        </p:spPr>
        <p:txBody>
          <a:bodyPr lIns="0" tIns="0" rIns="0" bIns="0"/>
          <a:lstStyle/>
          <a:p>
            <a:pPr indent="0">
              <a:buClrTx/>
              <a:buSzTx/>
              <a:buFontTx/>
              <a:buNone/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90756" y="5877271"/>
            <a:ext cx="3173133" cy="660157"/>
            <a:chOff x="0" y="0"/>
            <a:chExt cx="3173131" cy="660156"/>
          </a:xfrm>
        </p:grpSpPr>
        <p:pic>
          <p:nvPicPr>
            <p:cNvPr id="2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14804" y="0"/>
              <a:ext cx="1358329" cy="660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555"/>
              <a:ext cx="1521213" cy="3965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Text"/>
          <p:cNvSpPr txBox="1"/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1pPr>
      <a:lvl2pPr marL="359999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2pPr>
      <a:lvl3pPr marL="557999" marR="0" indent="-197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3pPr>
      <a:lvl4pPr marL="760000" marR="0" indent="-220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4pPr>
      <a:lvl5pPr marL="967500" marR="0" indent="-24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hyperlink" Target="http://www.codeacademy.com/" TargetMode="External"/><Relationship Id="rId6" Type="http://schemas.openxmlformats.org/officeDocument/2006/relationships/hyperlink" Target="http://www.sololearn.com/" TargetMode="External"/><Relationship Id="rId7" Type="http://schemas.openxmlformats.org/officeDocument/2006/relationships/hyperlink" Target="https://realpython.com/" TargetMode="External"/><Relationship Id="rId8" Type="http://schemas.openxmlformats.org/officeDocument/2006/relationships/hyperlink" Target="https://automatetheboringstuff.com/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9"/>
          <p:cNvSpPr/>
          <p:nvPr/>
        </p:nvSpPr>
        <p:spPr>
          <a:xfrm>
            <a:off x="-108521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1"/>
          <p:cNvSpPr txBox="1"/>
          <p:nvPr/>
        </p:nvSpPr>
        <p:spPr>
          <a:xfrm>
            <a:off x="323527" y="2225142"/>
            <a:ext cx="597666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14350">
              <a:defRPr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&lt;/coding&gt;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Gavin McClary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Senior Lecturer</a:t>
            </a:r>
          </a:p>
        </p:txBody>
      </p:sp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288" y="690748"/>
            <a:ext cx="2768680" cy="722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88" y="5588456"/>
            <a:ext cx="1812676" cy="846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5962" y="2060848"/>
            <a:ext cx="2554230" cy="1185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Title 5"/>
          <p:cNvSpPr txBox="1"/>
          <p:nvPr/>
        </p:nvSpPr>
        <p:spPr>
          <a:xfrm>
            <a:off x="281879" y="1239572"/>
            <a:ext cx="590725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Scientific Problems and Analysing Data</a:t>
            </a:r>
            <a:br/>
          </a:p>
        </p:txBody>
      </p:sp>
      <p:sp>
        <p:nvSpPr>
          <p:cNvPr id="637" name="Text Placeholder 4"/>
          <p:cNvSpPr txBox="1"/>
          <p:nvPr>
            <p:ph type="body" sz="half" idx="1"/>
          </p:nvPr>
        </p:nvSpPr>
        <p:spPr>
          <a:xfrm>
            <a:off x="3851919" y="2700376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Python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Popular in Data Science, AI and Machine Learning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Also, widely taught in schools due to its readability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Can be used for web development and many more uses…</a:t>
            </a:r>
          </a:p>
        </p:txBody>
      </p:sp>
      <p:pic>
        <p:nvPicPr>
          <p:cNvPr id="638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2695078"/>
            <a:ext cx="1959747" cy="1293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Title 5"/>
          <p:cNvSpPr txBox="1"/>
          <p:nvPr/>
        </p:nvSpPr>
        <p:spPr>
          <a:xfrm>
            <a:off x="320933" y="1738024"/>
            <a:ext cx="425106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Python?</a:t>
            </a:r>
            <a:br/>
            <a:br/>
          </a:p>
        </p:txBody>
      </p:sp>
      <p:sp>
        <p:nvSpPr>
          <p:cNvPr id="644" name="Text Placeholder 2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5" name="Content Placeholder 2"/>
          <p:cNvSpPr txBox="1"/>
          <p:nvPr/>
        </p:nvSpPr>
        <p:spPr>
          <a:xfrm>
            <a:off x="284734" y="2875301"/>
            <a:ext cx="4791322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As stated previously it is easy to read…</a:t>
            </a:r>
          </a:p>
        </p:txBody>
      </p:sp>
      <p:pic>
        <p:nvPicPr>
          <p:cNvPr id="646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57058" y="3801869"/>
            <a:ext cx="487045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3805764"/>
            <a:ext cx="35052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TextBox 20"/>
          <p:cNvSpPr txBox="1"/>
          <p:nvPr/>
        </p:nvSpPr>
        <p:spPr>
          <a:xfrm>
            <a:off x="395536" y="3432538"/>
            <a:ext cx="87879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649" name="TextBox 21"/>
          <p:cNvSpPr txBox="1"/>
          <p:nvPr/>
        </p:nvSpPr>
        <p:spPr>
          <a:xfrm>
            <a:off x="3963330" y="3432538"/>
            <a:ext cx="6126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Title 5"/>
          <p:cNvSpPr txBox="1"/>
          <p:nvPr/>
        </p:nvSpPr>
        <p:spPr>
          <a:xfrm>
            <a:off x="320933" y="1738024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Shall we get started?</a:t>
            </a:r>
          </a:p>
        </p:txBody>
      </p:sp>
      <p:pic>
        <p:nvPicPr>
          <p:cNvPr id="65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3277" t="8487" r="1876" b="0"/>
          <a:stretch>
            <a:fillRect/>
          </a:stretch>
        </p:blipFill>
        <p:spPr>
          <a:xfrm>
            <a:off x="1657913" y="2343275"/>
            <a:ext cx="5828172" cy="334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If you don’t have Python installed use this…</a:t>
            </a:r>
          </a:p>
        </p:txBody>
      </p:sp>
      <p:sp>
        <p:nvSpPr>
          <p:cNvPr id="658" name="Text Placeholder 2"/>
          <p:cNvSpPr txBox="1"/>
          <p:nvPr>
            <p:ph type="body" sz="quarter" idx="1"/>
          </p:nvPr>
        </p:nvSpPr>
        <p:spPr>
          <a:xfrm>
            <a:off x="1187623" y="2348880"/>
            <a:ext cx="7396313" cy="830998"/>
          </a:xfrm>
          <a:prstGeom prst="rect">
            <a:avLst/>
          </a:prstGeom>
        </p:spPr>
        <p:txBody>
          <a:bodyPr/>
          <a:lstStyle>
            <a:lvl1pPr>
              <a:defRPr b="1" sz="5400">
                <a:solidFill>
                  <a:srgbClr val="0B2637"/>
                </a:solidFill>
              </a:defRPr>
            </a:lvl1pPr>
          </a:lstStyle>
          <a:p>
            <a:pPr/>
            <a:r>
              <a:t>https://repl.it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It should look like this… (Hint: Use Chrome browser)</a:t>
            </a:r>
          </a:p>
        </p:txBody>
      </p:sp>
      <p:sp>
        <p:nvSpPr>
          <p:cNvPr id="661" name="Text Placeholder 2"/>
          <p:cNvSpPr txBox="1"/>
          <p:nvPr>
            <p:ph type="body" sz="quarter" idx="1"/>
          </p:nvPr>
        </p:nvSpPr>
        <p:spPr>
          <a:xfrm>
            <a:off x="1187623" y="2348880"/>
            <a:ext cx="7396313" cy="830998"/>
          </a:xfrm>
          <a:prstGeom prst="rect">
            <a:avLst/>
          </a:prstGeom>
        </p:spPr>
        <p:txBody>
          <a:bodyPr/>
          <a:lstStyle>
            <a:lvl1pPr>
              <a:defRPr b="1" sz="5400">
                <a:solidFill>
                  <a:srgbClr val="0B2637"/>
                </a:solidFill>
              </a:defRPr>
            </a:lvl1pPr>
          </a:lstStyle>
          <a:p>
            <a:pPr/>
            <a:r>
              <a:t>https://repl.it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12" y="1119928"/>
            <a:ext cx="8873776" cy="4825065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Rectangle 15"/>
          <p:cNvSpPr/>
          <p:nvPr/>
        </p:nvSpPr>
        <p:spPr>
          <a:xfrm>
            <a:off x="3357235" y="5172460"/>
            <a:ext cx="1531229" cy="60172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4" name="Straight Arrow Connector 16"/>
          <p:cNvSpPr/>
          <p:nvPr/>
        </p:nvSpPr>
        <p:spPr>
          <a:xfrm>
            <a:off x="2264428" y="5473321"/>
            <a:ext cx="1023417" cy="1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65" name="Rectangle 15"/>
          <p:cNvSpPr/>
          <p:nvPr/>
        </p:nvSpPr>
        <p:spPr>
          <a:xfrm>
            <a:off x="737525" y="5172460"/>
            <a:ext cx="1531228" cy="601723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Click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It should look like this… (Hint: Use Chrome browser)</a:t>
            </a:r>
          </a:p>
        </p:txBody>
      </p:sp>
      <p:pic>
        <p:nvPicPr>
          <p:cNvPr id="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066" y="1646105"/>
            <a:ext cx="6093194" cy="4297708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Rectangle 15"/>
          <p:cNvSpPr/>
          <p:nvPr/>
        </p:nvSpPr>
        <p:spPr>
          <a:xfrm>
            <a:off x="2084797" y="2640886"/>
            <a:ext cx="1759721" cy="5533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0" name="Rectangle 15"/>
          <p:cNvSpPr/>
          <p:nvPr/>
        </p:nvSpPr>
        <p:spPr>
          <a:xfrm>
            <a:off x="3519337" y="3698081"/>
            <a:ext cx="1959018" cy="81000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1" name="Straight Arrow Connector 16"/>
          <p:cNvSpPr/>
          <p:nvPr/>
        </p:nvSpPr>
        <p:spPr>
          <a:xfrm flipH="1">
            <a:off x="3965923" y="2917545"/>
            <a:ext cx="1212154" cy="1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72" name="Straight Arrow Connector 16"/>
          <p:cNvSpPr/>
          <p:nvPr/>
        </p:nvSpPr>
        <p:spPr>
          <a:xfrm flipH="1">
            <a:off x="5637399" y="4103082"/>
            <a:ext cx="1212154" cy="1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73" name="Rectangle 15"/>
          <p:cNvSpPr/>
          <p:nvPr/>
        </p:nvSpPr>
        <p:spPr>
          <a:xfrm>
            <a:off x="5477862" y="2616685"/>
            <a:ext cx="1531228" cy="601722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Select Python</a:t>
            </a:r>
          </a:p>
        </p:txBody>
      </p:sp>
      <p:sp>
        <p:nvSpPr>
          <p:cNvPr id="674" name="Rectangle 15"/>
          <p:cNvSpPr/>
          <p:nvPr/>
        </p:nvSpPr>
        <p:spPr>
          <a:xfrm>
            <a:off x="6938727" y="3802221"/>
            <a:ext cx="1531229" cy="71755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Click Create Repl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Rectangle 6"/>
          <p:cNvSpPr/>
          <p:nvPr/>
        </p:nvSpPr>
        <p:spPr>
          <a:xfrm>
            <a:off x="-138359" y="-86330"/>
            <a:ext cx="9390879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519" y="1494011"/>
            <a:ext cx="8365730" cy="3770392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 2"/>
          <p:cNvSpPr/>
          <p:nvPr/>
        </p:nvSpPr>
        <p:spPr>
          <a:xfrm>
            <a:off x="1979711" y="2276872"/>
            <a:ext cx="3096345" cy="288032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1" name="Rectangle 15"/>
          <p:cNvSpPr/>
          <p:nvPr/>
        </p:nvSpPr>
        <p:spPr>
          <a:xfrm>
            <a:off x="5339386" y="1844824"/>
            <a:ext cx="2256950" cy="86409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2" name="TextBox 5"/>
          <p:cNvSpPr txBox="1"/>
          <p:nvPr/>
        </p:nvSpPr>
        <p:spPr>
          <a:xfrm>
            <a:off x="5787159" y="2937766"/>
            <a:ext cx="2592289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This is where we will type our commands. Pressing enter will give results of command.</a:t>
            </a:r>
          </a:p>
        </p:txBody>
      </p:sp>
      <p:sp>
        <p:nvSpPr>
          <p:cNvPr id="683" name="Straight Arrow Connector 16"/>
          <p:cNvSpPr/>
          <p:nvPr/>
        </p:nvSpPr>
        <p:spPr>
          <a:xfrm flipH="1" flipV="1">
            <a:off x="5652120" y="2484610"/>
            <a:ext cx="815741" cy="473577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4" name="TextBox 17"/>
          <p:cNvSpPr txBox="1"/>
          <p:nvPr/>
        </p:nvSpPr>
        <p:spPr>
          <a:xfrm>
            <a:off x="2295419" y="2779041"/>
            <a:ext cx="2592290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B2637"/>
                </a:solidFill>
              </a:defRPr>
            </a:lvl1pPr>
          </a:lstStyle>
          <a:p>
            <a:pPr/>
            <a:r>
              <a:t>This is where we will create programs with more than one line of code</a:t>
            </a:r>
          </a:p>
        </p:txBody>
      </p:sp>
      <p:sp>
        <p:nvSpPr>
          <p:cNvPr id="685" name="Rectangle 18"/>
          <p:cNvSpPr/>
          <p:nvPr/>
        </p:nvSpPr>
        <p:spPr>
          <a:xfrm>
            <a:off x="3563887" y="1491046"/>
            <a:ext cx="648073" cy="27964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6" name="TextBox 19"/>
          <p:cNvSpPr txBox="1"/>
          <p:nvPr/>
        </p:nvSpPr>
        <p:spPr>
          <a:xfrm>
            <a:off x="4763845" y="90293"/>
            <a:ext cx="2592290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This is how we run programs created in window</a:t>
            </a:r>
          </a:p>
        </p:txBody>
      </p:sp>
      <p:sp>
        <p:nvSpPr>
          <p:cNvPr id="687" name="Straight Arrow Connector 20"/>
          <p:cNvSpPr/>
          <p:nvPr/>
        </p:nvSpPr>
        <p:spPr>
          <a:xfrm flipH="1">
            <a:off x="4211959" y="983698"/>
            <a:ext cx="551887" cy="544589"/>
          </a:xfrm>
          <a:prstGeom prst="line">
            <a:avLst/>
          </a:prstGeom>
          <a:ln w="1905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90" name="Oval 24"/>
          <p:cNvGrpSpPr/>
          <p:nvPr/>
        </p:nvGrpSpPr>
        <p:grpSpPr>
          <a:xfrm>
            <a:off x="1863371" y="2212844"/>
            <a:ext cx="432049" cy="390791"/>
            <a:chOff x="0" y="0"/>
            <a:chExt cx="432047" cy="390790"/>
          </a:xfrm>
        </p:grpSpPr>
        <p:sp>
          <p:nvSpPr>
            <p:cNvPr id="688" name="Oval"/>
            <p:cNvSpPr/>
            <p:nvPr/>
          </p:nvSpPr>
          <p:spPr>
            <a:xfrm>
              <a:off x="0" y="-1"/>
              <a:ext cx="432048" cy="390792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9" name="1"/>
            <p:cNvSpPr txBox="1"/>
            <p:nvPr/>
          </p:nvSpPr>
          <p:spPr>
            <a:xfrm>
              <a:off x="63271" y="20064"/>
              <a:ext cx="30550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93" name="Oval 25"/>
          <p:cNvGrpSpPr/>
          <p:nvPr/>
        </p:nvGrpSpPr>
        <p:grpSpPr>
          <a:xfrm>
            <a:off x="8091612" y="2273701"/>
            <a:ext cx="432049" cy="390791"/>
            <a:chOff x="0" y="0"/>
            <a:chExt cx="432047" cy="390790"/>
          </a:xfrm>
        </p:grpSpPr>
        <p:sp>
          <p:nvSpPr>
            <p:cNvPr id="691" name="Oval"/>
            <p:cNvSpPr/>
            <p:nvPr/>
          </p:nvSpPr>
          <p:spPr>
            <a:xfrm>
              <a:off x="0" y="-1"/>
              <a:ext cx="432048" cy="390792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2"/>
            <p:cNvSpPr txBox="1"/>
            <p:nvPr/>
          </p:nvSpPr>
          <p:spPr>
            <a:xfrm>
              <a:off x="63271" y="20064"/>
              <a:ext cx="30550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96" name="Oval 26"/>
          <p:cNvGrpSpPr/>
          <p:nvPr/>
        </p:nvGrpSpPr>
        <p:grpSpPr>
          <a:xfrm>
            <a:off x="5715420" y="656239"/>
            <a:ext cx="298089" cy="350662"/>
            <a:chOff x="0" y="0"/>
            <a:chExt cx="298088" cy="350661"/>
          </a:xfrm>
        </p:grpSpPr>
        <p:sp>
          <p:nvSpPr>
            <p:cNvPr id="694" name="Oval"/>
            <p:cNvSpPr/>
            <p:nvPr/>
          </p:nvSpPr>
          <p:spPr>
            <a:xfrm>
              <a:off x="0" y="40519"/>
              <a:ext cx="298089" cy="26962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5" name="1"/>
            <p:cNvSpPr txBox="1"/>
            <p:nvPr/>
          </p:nvSpPr>
          <p:spPr>
            <a:xfrm>
              <a:off x="43653" y="0"/>
              <a:ext cx="210782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itle 5"/>
          <p:cNvSpPr txBox="1"/>
          <p:nvPr>
            <p:ph type="title"/>
          </p:nvPr>
        </p:nvSpPr>
        <p:spPr>
          <a:xfrm>
            <a:off x="359211" y="457200"/>
            <a:ext cx="7165118" cy="60437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Common Concepts</a:t>
            </a:r>
          </a:p>
        </p:txBody>
      </p:sp>
      <p:sp>
        <p:nvSpPr>
          <p:cNvPr id="699" name="Text Placeholder 4"/>
          <p:cNvSpPr txBox="1"/>
          <p:nvPr>
            <p:ph type="body" sz="half" idx="1"/>
          </p:nvPr>
        </p:nvSpPr>
        <p:spPr>
          <a:xfrm>
            <a:off x="408346" y="1658888"/>
            <a:ext cx="6055781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Errors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Sequencing of commands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Syntax</a:t>
            </a:r>
          </a:p>
        </p:txBody>
      </p:sp>
      <p:grpSp>
        <p:nvGrpSpPr>
          <p:cNvPr id="702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700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0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68760" y="332656"/>
            <a:ext cx="13059082" cy="734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Title 5"/>
          <p:cNvSpPr txBox="1"/>
          <p:nvPr/>
        </p:nvSpPr>
        <p:spPr>
          <a:xfrm>
            <a:off x="4356577" y="1398428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709" name="Rectangle 1"/>
          <p:cNvSpPr txBox="1"/>
          <p:nvPr/>
        </p:nvSpPr>
        <p:spPr>
          <a:xfrm>
            <a:off x="4377625" y="2104164"/>
            <a:ext cx="4572001" cy="248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display information on screen in Python we use the “Print”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print some output you have to tell it explicitly.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Unless it’s an error (you’ll find this out quick no doubt!)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1574" b="0"/>
          <a:stretch>
            <a:fillRect/>
          </a:stretch>
        </p:blipFill>
        <p:spPr>
          <a:xfrm>
            <a:off x="97767" y="2231276"/>
            <a:ext cx="4068720" cy="105994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Title 5"/>
          <p:cNvSpPr txBox="1"/>
          <p:nvPr/>
        </p:nvSpPr>
        <p:spPr>
          <a:xfrm>
            <a:off x="4267363" y="1490621"/>
            <a:ext cx="4251068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716" name="Rectangle 1"/>
          <p:cNvSpPr txBox="1"/>
          <p:nvPr/>
        </p:nvSpPr>
        <p:spPr>
          <a:xfrm>
            <a:off x="4259288" y="2067554"/>
            <a:ext cx="4572001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gather information from the keyboard into Python we use the “Input”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gather some information you have to explicitly tell it.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1285" b="0"/>
          <a:stretch>
            <a:fillRect/>
          </a:stretch>
        </p:blipFill>
        <p:spPr>
          <a:xfrm>
            <a:off x="163901" y="2220343"/>
            <a:ext cx="3771332" cy="122218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itle 1"/>
          <p:cNvSpPr txBox="1"/>
          <p:nvPr>
            <p:ph type="title"/>
          </p:nvPr>
        </p:nvSpPr>
        <p:spPr>
          <a:xfrm>
            <a:off x="4970817" y="1431450"/>
            <a:ext cx="2441999" cy="952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FACEBOOK</a:t>
            </a:r>
          </a:p>
        </p:txBody>
      </p:sp>
      <p:pic>
        <p:nvPicPr>
          <p:cNvPr id="56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0817" y="2166252"/>
            <a:ext cx="2699780" cy="4024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2588055"/>
            <a:ext cx="3528393" cy="2965002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itle 1"/>
          <p:cNvSpPr txBox="1"/>
          <p:nvPr/>
        </p:nvSpPr>
        <p:spPr>
          <a:xfrm>
            <a:off x="281879" y="1418292"/>
            <a:ext cx="2442000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YOUR 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2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Title 5"/>
          <p:cNvSpPr txBox="1"/>
          <p:nvPr/>
        </p:nvSpPr>
        <p:spPr>
          <a:xfrm>
            <a:off x="4470112" y="1599026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Declaring</a:t>
            </a:r>
          </a:p>
        </p:txBody>
      </p:sp>
      <p:sp>
        <p:nvSpPr>
          <p:cNvPr id="723" name="Rectangle 16"/>
          <p:cNvSpPr txBox="1"/>
          <p:nvPr/>
        </p:nvSpPr>
        <p:spPr>
          <a:xfrm>
            <a:off x="4462038" y="2175960"/>
            <a:ext cx="4572001" cy="2750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Variables are SUPER useful in coding.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They are used to store information somewhere for later use.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DUMB. Unless you tell it to store the information you give it somewhere, guess what it won’t!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851" y="2275960"/>
            <a:ext cx="4105222" cy="1075966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Rectangle 6"/>
          <p:cNvSpPr/>
          <p:nvPr/>
        </p:nvSpPr>
        <p:spPr>
          <a:xfrm>
            <a:off x="-126675" y="-134494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Retrieving</a:t>
            </a:r>
          </a:p>
        </p:txBody>
      </p:sp>
      <p:sp>
        <p:nvSpPr>
          <p:cNvPr id="730" name="Rectangle 16"/>
          <p:cNvSpPr txBox="1"/>
          <p:nvPr/>
        </p:nvSpPr>
        <p:spPr>
          <a:xfrm>
            <a:off x="4410630" y="2055386"/>
            <a:ext cx="4649917" cy="22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access the contents of a variable later we refer to the variable name. 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In this example the variable name is </a:t>
            </a:r>
            <a:r>
              <a:rPr b="1"/>
              <a:t>“name”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Note: </a:t>
            </a:r>
            <a:r>
              <a:t>We won’t always be printing the variable contents.</a:t>
            </a:r>
            <a:endParaRPr>
              <a:solidFill>
                <a:srgbClr val="0B2637"/>
              </a:solidFill>
            </a:endParaRP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444" y="2172022"/>
            <a:ext cx="4090510" cy="1319519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String</a:t>
            </a:r>
          </a:p>
        </p:txBody>
      </p:sp>
      <p:sp>
        <p:nvSpPr>
          <p:cNvPr id="737" name="Rectangle 16"/>
          <p:cNvSpPr txBox="1"/>
          <p:nvPr/>
        </p:nvSpPr>
        <p:spPr>
          <a:xfrm>
            <a:off x="4488546" y="2055386"/>
            <a:ext cx="4259143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Data Types are another SUPER useful and commonly used concept in coding.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I’ll show you </a:t>
            </a:r>
            <a:r>
              <a:rPr b="1"/>
              <a:t>4 </a:t>
            </a:r>
            <a:r>
              <a:t>data types today but there are many more.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First up is the </a:t>
            </a:r>
            <a:r>
              <a:rPr b="1"/>
              <a:t>String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String </a:t>
            </a:r>
            <a:r>
              <a:t> is just a string of characters.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str </a:t>
            </a:r>
            <a:r>
              <a:t>(short for string).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(You don’t have to name the variable “string” btw!)</a:t>
            </a:r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190" y="2182644"/>
            <a:ext cx="4251068" cy="1371313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Title 5"/>
          <p:cNvSpPr txBox="1"/>
          <p:nvPr/>
        </p:nvSpPr>
        <p:spPr>
          <a:xfrm>
            <a:off x="276705" y="1478452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Integer</a:t>
            </a:r>
          </a:p>
        </p:txBody>
      </p:sp>
      <p:sp>
        <p:nvSpPr>
          <p:cNvPr id="744" name="Rectangle 16"/>
          <p:cNvSpPr txBox="1"/>
          <p:nvPr/>
        </p:nvSpPr>
        <p:spPr>
          <a:xfrm>
            <a:off x="268630" y="2055386"/>
            <a:ext cx="4259142" cy="2974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Next we have the </a:t>
            </a:r>
            <a:r>
              <a:rPr b="1"/>
              <a:t>Integer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An </a:t>
            </a:r>
            <a:r>
              <a:rPr b="1"/>
              <a:t>Integer </a:t>
            </a:r>
            <a:r>
              <a:t> is just a whole number 	e.g. 1, 2, 10, 100, 1000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So here we are declaring a variable 	of type </a:t>
            </a:r>
            <a:r>
              <a:rPr b="1"/>
              <a:t>int </a:t>
            </a:r>
            <a:r>
              <a:t>(short for integer)</a:t>
            </a:r>
            <a:endParaRPr b="1"/>
          </a:p>
          <a:p>
            <a:pPr defTabSz="914400">
              <a:lnSpc>
                <a:spcPct val="90000"/>
              </a:lnSpc>
              <a:spcBef>
                <a:spcPts val="600"/>
              </a:spcBef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endParaRPr b="1"/>
          </a:p>
          <a:p>
            <a:pPr defTabSz="914400">
              <a:lnSpc>
                <a:spcPct val="90000"/>
              </a:lnSpc>
              <a:spcBef>
                <a:spcPts val="600"/>
              </a:spcBef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Pro Tip: Use the </a:t>
            </a:r>
            <a:r>
              <a:rPr b="1"/>
              <a:t>type</a:t>
            </a:r>
            <a:r>
              <a:t> function to check the type of your variable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7164" y="2139693"/>
            <a:ext cx="4251068" cy="1371313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Float</a:t>
            </a:r>
          </a:p>
        </p:txBody>
      </p:sp>
      <p:sp>
        <p:nvSpPr>
          <p:cNvPr id="751" name="Rectangle 16"/>
          <p:cNvSpPr txBox="1"/>
          <p:nvPr/>
        </p:nvSpPr>
        <p:spPr>
          <a:xfrm>
            <a:off x="4488546" y="2055386"/>
            <a:ext cx="4259143" cy="210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Next we have the </a:t>
            </a:r>
            <a:r>
              <a:rPr b="1"/>
              <a:t>Integer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Font typeface="Arial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float</a:t>
            </a:r>
            <a:r>
              <a:t> is just a decimal i.e. has a </a:t>
            </a:r>
            <a:r>
              <a:rPr b="1"/>
              <a:t>. </a:t>
            </a:r>
            <a:r>
              <a:t>in the number e.g. </a:t>
            </a:r>
            <a:r>
              <a:rPr b="1"/>
              <a:t>2.0, 10.1, 100.10</a:t>
            </a:r>
            <a:endParaRPr b="1">
              <a:solidFill>
                <a:srgbClr val="0B2637"/>
              </a:solidFill>
            </a:endParaRPr>
          </a:p>
          <a:p>
            <a:pPr defTabSz="914400">
              <a:lnSpc>
                <a:spcPct val="90000"/>
              </a:lnSpc>
              <a:spcBef>
                <a:spcPts val="600"/>
              </a:spcBef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Font typeface="Arial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So here we are declaring a variable 	of type </a:t>
            </a:r>
            <a:r>
              <a:rPr b="1"/>
              <a:t>float </a:t>
            </a:r>
            <a:r>
              <a:t>(short for floating point)</a:t>
            </a:r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201" y="2140510"/>
            <a:ext cx="4251067" cy="1371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Boolean</a:t>
            </a:r>
          </a:p>
        </p:txBody>
      </p:sp>
      <p:sp>
        <p:nvSpPr>
          <p:cNvPr id="758" name="Rectangle 16"/>
          <p:cNvSpPr txBox="1"/>
          <p:nvPr/>
        </p:nvSpPr>
        <p:spPr>
          <a:xfrm>
            <a:off x="4488546" y="2055386"/>
            <a:ext cx="4259143" cy="275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Finally (for today) we have the </a:t>
            </a:r>
            <a:r>
              <a:rPr b="1"/>
              <a:t>Boolean </a:t>
            </a:r>
            <a:r>
              <a:t>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 Boolean is </a:t>
            </a:r>
            <a:r>
              <a:t>either </a:t>
            </a:r>
            <a:r>
              <a:rPr b="1"/>
              <a:t>True </a:t>
            </a:r>
            <a:r>
              <a:t>or </a:t>
            </a:r>
            <a:r>
              <a:rPr b="1"/>
              <a:t>False </a:t>
            </a:r>
            <a:r>
              <a:t>and nothing else!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bool</a:t>
            </a:r>
            <a:r>
              <a:t> (short for Boolean)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More on </a:t>
            </a:r>
            <a:r>
              <a:rPr b="1"/>
              <a:t>booleans</a:t>
            </a:r>
            <a:r>
              <a:t> in Coding 102!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721" y="2151390"/>
            <a:ext cx="4036927" cy="1880102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Dealing with Errors</a:t>
            </a:r>
          </a:p>
        </p:txBody>
      </p:sp>
      <p:sp>
        <p:nvSpPr>
          <p:cNvPr id="765" name="Rectangle 16"/>
          <p:cNvSpPr txBox="1"/>
          <p:nvPr/>
        </p:nvSpPr>
        <p:spPr>
          <a:xfrm>
            <a:off x="4488546" y="2055386"/>
            <a:ext cx="4259143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Errors are annoying!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frustrating!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common!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You’ll get used to them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Here we have three common errors you might experience today.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My name will not be in your error!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READ</a:t>
            </a:r>
            <a:r>
              <a:rPr b="0"/>
              <a:t> the errors and </a:t>
            </a:r>
            <a:r>
              <a:t>THINK!</a:t>
            </a:r>
            <a:r>
              <a:rPr b="0"/>
              <a:t> What could be causing it?</a:t>
            </a:r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578" y="2120781"/>
            <a:ext cx="4113228" cy="3333705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Code Comments</a:t>
            </a:r>
          </a:p>
        </p:txBody>
      </p:sp>
      <p:sp>
        <p:nvSpPr>
          <p:cNvPr id="772" name="Rectangle 16"/>
          <p:cNvSpPr txBox="1"/>
          <p:nvPr/>
        </p:nvSpPr>
        <p:spPr>
          <a:xfrm>
            <a:off x="4488546" y="2055386"/>
            <a:ext cx="4259143" cy="3551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Imagine years from now, you are a wildly successful software developer working in Silicon Valley.</a:t>
            </a:r>
            <a:endParaRPr>
              <a:solidFill>
                <a:srgbClr val="0B2637"/>
              </a:solidFill>
            </a:endParaRPr>
          </a:p>
          <a:p>
            <a:pPr>
              <a:defRPr b="1"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Someone asks you to refactor (change) some code you wrote years ago (today).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Wouldn’t it be useful if you left some comments for yourself to read to help you understand what you did all that time ago?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Code comments!!!</a:t>
            </a:r>
          </a:p>
        </p:txBody>
      </p:sp>
      <p:pic>
        <p:nvPicPr>
          <p:cNvPr id="7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285" y="2190891"/>
            <a:ext cx="3938496" cy="2941132"/>
          </a:xfrm>
          <a:prstGeom prst="rect">
            <a:avLst/>
          </a:prstGeom>
          <a:ln w="25400">
            <a:solidFill>
              <a:srgbClr val="FF26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Box 1"/>
          <p:cNvSpPr txBox="1"/>
          <p:nvPr/>
        </p:nvSpPr>
        <p:spPr>
          <a:xfrm>
            <a:off x="361505" y="180754"/>
            <a:ext cx="4786559" cy="181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7AB3EC"/>
                </a:solidFill>
              </a:defRPr>
            </a:pPr>
            <a:r>
              <a:t>Challenge:</a:t>
            </a:r>
          </a:p>
          <a:p>
            <a:pPr>
              <a:defRPr b="1" sz="3600">
                <a:solidFill>
                  <a:srgbClr val="7AB3EC"/>
                </a:solidFill>
              </a:defRPr>
            </a:pPr>
            <a:r>
              <a:rPr>
                <a:solidFill>
                  <a:srgbClr val="0C3155"/>
                </a:solidFill>
              </a:rPr>
              <a:t>Basic calculator</a:t>
            </a:r>
            <a:endParaRPr>
              <a:solidFill>
                <a:srgbClr val="0C3155"/>
              </a:solidFill>
            </a:endParaRPr>
          </a:p>
          <a:p>
            <a:pPr/>
          </a:p>
          <a:p>
            <a:pPr>
              <a:defRPr b="1" sz="2800">
                <a:solidFill>
                  <a:srgbClr val="0C3155"/>
                </a:solidFill>
              </a:defRPr>
            </a:pPr>
            <a:r>
              <a:t>Requirements</a:t>
            </a:r>
          </a:p>
        </p:txBody>
      </p:sp>
      <p:sp>
        <p:nvSpPr>
          <p:cNvPr id="776" name="TextBox 2"/>
          <p:cNvSpPr txBox="1"/>
          <p:nvPr/>
        </p:nvSpPr>
        <p:spPr>
          <a:xfrm>
            <a:off x="343216" y="2204863"/>
            <a:ext cx="9755111" cy="343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Must include code comments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user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store input in a variable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accept whole numbers e.g. (21,100,1000)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add two whole numbers together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print the sum of the two numbers that were input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include a message along with the sum of the numbers e.g. “The sum of x plus x is: y”</a:t>
            </a:r>
          </a:p>
          <a:p>
            <a:pPr>
              <a:defRPr b="1" sz="1400"/>
            </a:pPr>
          </a:p>
          <a:p>
            <a:pPr>
              <a:defRPr b="1" sz="1400"/>
            </a:pPr>
          </a:p>
          <a:p>
            <a:pPr>
              <a:defRPr sz="11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99" y="332656"/>
            <a:ext cx="13059083" cy="7344817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have you learned?</a:t>
            </a:r>
          </a:p>
        </p:txBody>
      </p:sp>
      <p:sp>
        <p:nvSpPr>
          <p:cNvPr id="780" name="Slide Number Placeholder 2"/>
          <p:cNvSpPr txBox="1"/>
          <p:nvPr>
            <p:ph type="sldNum" sz="quarter" idx="4294967295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1" name="Text Placeholder 4"/>
          <p:cNvSpPr txBox="1"/>
          <p:nvPr/>
        </p:nvSpPr>
        <p:spPr>
          <a:xfrm>
            <a:off x="425703" y="1341437"/>
            <a:ext cx="7098625" cy="4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Where and how code is used in the real world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What coding languages are available and what they are 	used for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How to use the Python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You will get to know some common, foundation level 	concepts that apply in most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Some common coding concepts such as: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Input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Output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Variables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Data Types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809" y="280105"/>
            <a:ext cx="13059083" cy="7344818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B0F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would you rather do?</a:t>
            </a:r>
          </a:p>
        </p:txBody>
      </p:sp>
      <p:sp>
        <p:nvSpPr>
          <p:cNvPr id="574" name="Slide Number Placeholder 2"/>
          <p:cNvSpPr txBox="1"/>
          <p:nvPr>
            <p:ph type="sldNum" sz="quarter" idx="4294967295"/>
          </p:nvPr>
        </p:nvSpPr>
        <p:spPr>
          <a:xfrm>
            <a:off x="8422500" y="6464999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7" name="Group 4"/>
          <p:cNvGrpSpPr/>
          <p:nvPr/>
        </p:nvGrpSpPr>
        <p:grpSpPr>
          <a:xfrm>
            <a:off x="413661" y="2132855"/>
            <a:ext cx="8135839" cy="2407450"/>
            <a:chOff x="0" y="0"/>
            <a:chExt cx="8135838" cy="2407449"/>
          </a:xfrm>
        </p:grpSpPr>
        <p:pic>
          <p:nvPicPr>
            <p:cNvPr id="575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5929" y="0"/>
              <a:ext cx="4279910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Picture 11" descr="Picture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82724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Title 5"/>
          <p:cNvSpPr txBox="1"/>
          <p:nvPr/>
        </p:nvSpPr>
        <p:spPr>
          <a:xfrm>
            <a:off x="281879" y="1429349"/>
            <a:ext cx="378373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Digital Badges</a:t>
            </a:r>
            <a:br/>
            <a:br/>
          </a:p>
        </p:txBody>
      </p:sp>
      <p:sp>
        <p:nvSpPr>
          <p:cNvPr id="787" name="Rectangle 1"/>
          <p:cNvSpPr txBox="1"/>
          <p:nvPr/>
        </p:nvSpPr>
        <p:spPr>
          <a:xfrm>
            <a:off x="-155728" y="2034600"/>
            <a:ext cx="4572001" cy="381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>
                <a:solidFill>
                  <a:srgbClr val="FFFFFF"/>
                </a:solidFill>
              </a:defRPr>
            </a:pPr>
            <a:r>
              <a:t>All of the Coding 101/102/103 courses come with a Digital Badge which confirms attendance and contains information on the subjects studied today.</a:t>
            </a:r>
            <a:endParaRPr>
              <a:solidFill>
                <a:srgbClr val="0B2637"/>
              </a:solidFill>
            </a:endParaRPr>
          </a:p>
          <a:p>
            <a:pPr lvl="1">
              <a:defRPr>
                <a:solidFill>
                  <a:srgbClr val="FFFFFF"/>
                </a:solidFill>
              </a:defRPr>
            </a:pPr>
          </a:p>
          <a:p>
            <a:pPr lvl="1">
              <a:defRPr>
                <a:solidFill>
                  <a:srgbClr val="FFFFFF"/>
                </a:solidFill>
              </a:defRPr>
            </a:pPr>
            <a:r>
              <a:t>If you would like a badge for this session please email:</a:t>
            </a:r>
          </a:p>
          <a:p>
            <a:pPr lvl="1">
              <a:defRPr>
                <a:solidFill>
                  <a:srgbClr val="FFFFFF"/>
                </a:solidFill>
              </a:defRPr>
            </a:pPr>
          </a:p>
          <a:p>
            <a:pPr lvl="1">
              <a:defRPr b="1">
                <a:solidFill>
                  <a:srgbClr val="FFFFFF"/>
                </a:solidFill>
              </a:defRPr>
            </a:pPr>
            <a:r>
              <a:t>gavin.mcclary@sunderland.ac.uk</a:t>
            </a:r>
            <a:endParaRPr>
              <a:solidFill>
                <a:srgbClr val="0B2637"/>
              </a:solidFill>
            </a:endParaRPr>
          </a:p>
          <a:p>
            <a:pPr lvl="1">
              <a:defRPr>
                <a:solidFill>
                  <a:srgbClr val="FFFFFF"/>
                </a:solidFill>
              </a:defRPr>
            </a:pPr>
          </a:p>
          <a:p>
            <a:pPr lvl="1">
              <a:defRPr>
                <a:solidFill>
                  <a:srgbClr val="FFFFFF"/>
                </a:solidFill>
              </a:defRPr>
            </a:pPr>
            <a:r>
              <a:t>If you do not want to receive a badge - no problem!</a:t>
            </a:r>
            <a:endParaRPr>
              <a:solidFill>
                <a:srgbClr val="0B2637"/>
              </a:solidFill>
            </a:endParaRPr>
          </a:p>
        </p:txBody>
      </p:sp>
      <p:pic>
        <p:nvPicPr>
          <p:cNvPr id="788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7079" y="1554936"/>
            <a:ext cx="3082901" cy="3052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Title 5"/>
          <p:cNvSpPr txBox="1"/>
          <p:nvPr/>
        </p:nvSpPr>
        <p:spPr>
          <a:xfrm>
            <a:off x="281879" y="1429349"/>
            <a:ext cx="378373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Next Steps</a:t>
            </a:r>
            <a:br/>
            <a:br/>
          </a:p>
        </p:txBody>
      </p:sp>
      <p:pic>
        <p:nvPicPr>
          <p:cNvPr id="79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128" y="1844824"/>
            <a:ext cx="3269856" cy="3269856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Rectangle 1"/>
          <p:cNvSpPr txBox="1"/>
          <p:nvPr/>
        </p:nvSpPr>
        <p:spPr>
          <a:xfrm>
            <a:off x="322869" y="2325589"/>
            <a:ext cx="4572001" cy="2217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Coding102 – Part 2 (of course!)</a:t>
            </a:r>
            <a:endParaRPr>
              <a:solidFill>
                <a:srgbClr val="0B2637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Free online resources:</a:t>
            </a:r>
            <a:endParaRPr>
              <a:solidFill>
                <a:srgbClr val="0B2637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5" invalidUrl="" action="" tgtFrame="" tooltip="" history="1" highlightClick="0" endSnd="0"/>
              </a:rPr>
              <a:t>www.codeacademy.com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6" invalidUrl="" action="" tgtFrame="" tooltip="" history="1" highlightClick="0" endSnd="0"/>
              </a:rPr>
              <a:t>www.sololearn.com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7" invalidUrl="" action="" tgtFrame="" tooltip="" history="1" highlightClick="0" endSnd="0"/>
              </a:rPr>
              <a:t>https://realpython.com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8" invalidUrl="" action="" tgtFrame="" tooltip="" history="1" highlightClick="0" endSnd="0"/>
              </a:rPr>
              <a:t>https://automatetheboringstuff.com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Title 5"/>
          <p:cNvSpPr txBox="1"/>
          <p:nvPr/>
        </p:nvSpPr>
        <p:spPr>
          <a:xfrm>
            <a:off x="281880" y="2219138"/>
            <a:ext cx="7242448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https://www.sunderland.ac.uk/study/computing/postgraduate-</a:t>
            </a:r>
            <a:r>
              <a:rPr>
                <a:solidFill>
                  <a:srgbClr val="FFC000"/>
                </a:solidFill>
              </a:rPr>
              <a:t>data-science</a:t>
            </a:r>
            <a:endParaRPr>
              <a:solidFill>
                <a:srgbClr val="18AAD9"/>
              </a:solidFill>
            </a:endParaRPr>
          </a:p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https://www.sunderland.ac.uk/study/computing/postgraduate-</a:t>
            </a:r>
            <a:r>
              <a:rPr>
                <a:solidFill>
                  <a:srgbClr val="FFC000"/>
                </a:solidFill>
              </a:rPr>
              <a:t>computing</a:t>
            </a:r>
            <a:endParaRPr>
              <a:solidFill>
                <a:srgbClr val="18AAD9"/>
              </a:solidFill>
            </a:endParaRPr>
          </a:p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https://www.sunderland.ac.uk/study/computing/postgraduate-</a:t>
            </a:r>
            <a:r>
              <a:rPr>
                <a:solidFill>
                  <a:srgbClr val="FFC000"/>
                </a:solidFill>
              </a:rPr>
              <a:t>cybersecurity</a:t>
            </a:r>
            <a:br>
              <a:rPr>
                <a:solidFill>
                  <a:srgbClr val="FFC000"/>
                </a:solidFill>
              </a:rPr>
            </a:br>
            <a:br>
              <a:rPr>
                <a:solidFill>
                  <a:srgbClr val="FFC000"/>
                </a:solidFill>
              </a:rPr>
            </a:br>
          </a:p>
        </p:txBody>
      </p:sp>
      <p:pic>
        <p:nvPicPr>
          <p:cNvPr id="80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8304" y="5055689"/>
            <a:ext cx="3269856" cy="3269856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Title 5"/>
          <p:cNvSpPr txBox="1"/>
          <p:nvPr/>
        </p:nvSpPr>
        <p:spPr>
          <a:xfrm>
            <a:off x="281879" y="1385472"/>
            <a:ext cx="52410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University of Sunderland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What will you learn?</a:t>
            </a:r>
            <a:br/>
          </a:p>
        </p:txBody>
      </p:sp>
      <p:sp>
        <p:nvSpPr>
          <p:cNvPr id="583" name="Text Placeholder 4"/>
          <p:cNvSpPr txBox="1"/>
          <p:nvPr>
            <p:ph type="body" idx="1"/>
          </p:nvPr>
        </p:nvSpPr>
        <p:spPr>
          <a:xfrm>
            <a:off x="484979" y="1982530"/>
            <a:ext cx="8029214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Where and how code is used in the real world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coding languages are available and what they are used for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to use the Python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You will get to know some common, foundation level concepts that apply in most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common coding concepts such as:</a:t>
            </a:r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should you learn?</a:t>
            </a:r>
            <a:br/>
          </a:p>
        </p:txBody>
      </p:sp>
      <p:grpSp>
        <p:nvGrpSpPr>
          <p:cNvPr id="593" name="Group 3"/>
          <p:cNvGrpSpPr/>
          <p:nvPr/>
        </p:nvGrpSpPr>
        <p:grpSpPr>
          <a:xfrm>
            <a:off x="436614" y="1978025"/>
            <a:ext cx="8416361" cy="2782873"/>
            <a:chOff x="0" y="0"/>
            <a:chExt cx="8416360" cy="2782872"/>
          </a:xfrm>
        </p:grpSpPr>
        <p:pic>
          <p:nvPicPr>
            <p:cNvPr id="589" name="Picture 14" descr="Picture 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431526" cy="900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Picture 17" descr="Picture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96974" y="675310"/>
              <a:ext cx="3019387" cy="450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501" y="1360515"/>
              <a:ext cx="6055529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Picture 19" descr="Picture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96974" y="1991300"/>
              <a:ext cx="2098464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Code in the real world</a:t>
            </a:r>
            <a:br/>
          </a:p>
        </p:txBody>
      </p:sp>
      <p:grpSp>
        <p:nvGrpSpPr>
          <p:cNvPr id="605" name="Group 1"/>
          <p:cNvGrpSpPr/>
          <p:nvPr/>
        </p:nvGrpSpPr>
        <p:grpSpPr>
          <a:xfrm>
            <a:off x="427827" y="1863221"/>
            <a:ext cx="7744574" cy="3527423"/>
            <a:chOff x="0" y="0"/>
            <a:chExt cx="7744572" cy="3527421"/>
          </a:xfrm>
        </p:grpSpPr>
        <p:pic>
          <p:nvPicPr>
            <p:cNvPr id="599" name="Picture 16" descr="Picture 1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315040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897480"/>
              <a:ext cx="2315038" cy="1628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icture 21" descr="Picture 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19512" y="-1"/>
              <a:ext cx="2323895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Picture 22" descr="Picture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19511" y="1910903"/>
              <a:ext cx="2323893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Picture 23" descr="Picture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48813" y="24394"/>
              <a:ext cx="2295759" cy="1524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Picture 24" descr="Picture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48814" y="1890712"/>
              <a:ext cx="2295759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5"/>
          <p:cNvSpPr txBox="1"/>
          <p:nvPr>
            <p:ph type="title"/>
          </p:nvPr>
        </p:nvSpPr>
        <p:spPr>
          <a:xfrm>
            <a:off x="359211" y="457200"/>
            <a:ext cx="5395564" cy="604370"/>
          </a:xfrm>
          <a:prstGeom prst="rect">
            <a:avLst/>
          </a:prstGeom>
        </p:spPr>
        <p:txBody>
          <a:bodyPr/>
          <a:lstStyle/>
          <a:p>
            <a:pPr defTabSz="365760">
              <a:defRPr sz="2000">
                <a:solidFill>
                  <a:srgbClr val="002060"/>
                </a:solidFill>
              </a:defRPr>
            </a:pPr>
            <a:r>
              <a:t>Examples of code</a:t>
            </a:r>
            <a:br/>
            <a:br/>
            <a:br/>
          </a:p>
        </p:txBody>
      </p:sp>
      <p:grpSp>
        <p:nvGrpSpPr>
          <p:cNvPr id="610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Text Placeholder 4"/>
          <p:cNvSpPr txBox="1"/>
          <p:nvPr/>
        </p:nvSpPr>
        <p:spPr>
          <a:xfrm>
            <a:off x="425703" y="1315111"/>
            <a:ext cx="7098625" cy="698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  <a:r>
              <a:t>There are many different coding languages out there and they are designed to be used for different purposes such as:</a:t>
            </a:r>
            <a:endParaRPr sz="2200"/>
          </a:p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Website development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Creating desktop software e.g. Word, Excel and PowerPoint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Solving scientific problems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Analysing data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Mobile phone apps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Games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And many, many more…</a:t>
            </a: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02060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3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Web Development</a:t>
            </a:r>
            <a:br/>
          </a:p>
        </p:txBody>
      </p:sp>
      <p:grpSp>
        <p:nvGrpSpPr>
          <p:cNvPr id="620" name="Group 1"/>
          <p:cNvGrpSpPr/>
          <p:nvPr/>
        </p:nvGrpSpPr>
        <p:grpSpPr>
          <a:xfrm>
            <a:off x="395535" y="2251030"/>
            <a:ext cx="4006955" cy="2659713"/>
            <a:chOff x="0" y="0"/>
            <a:chExt cx="4006953" cy="2659712"/>
          </a:xfrm>
        </p:grpSpPr>
        <p:pic>
          <p:nvPicPr>
            <p:cNvPr id="617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959747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7208" y="0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1366684"/>
              <a:ext cx="1959748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1" name="Text Placeholder 4"/>
          <p:cNvSpPr txBox="1"/>
          <p:nvPr>
            <p:ph type="body" sz="half" idx="1"/>
          </p:nvPr>
        </p:nvSpPr>
        <p:spPr>
          <a:xfrm>
            <a:off x="4607817" y="1969029"/>
            <a:ext cx="4150066" cy="3540224"/>
          </a:xfrm>
          <a:prstGeom prst="rect">
            <a:avLst/>
          </a:prstGeom>
        </p:spPr>
        <p:txBody>
          <a:bodyPr/>
          <a:lstStyle/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Work Packages:</a:t>
            </a: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HTML – Hyper Text Markup Language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Describes the structure and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presentation of information on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CSS – Cascading Style Sheets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Colours, layout, and fonts of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Used mostly for user interaction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e.g. buttons and menus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Desktop Software</a:t>
            </a:r>
            <a:br/>
          </a:p>
        </p:txBody>
      </p:sp>
      <p:sp>
        <p:nvSpPr>
          <p:cNvPr id="627" name="Text Placeholder 4"/>
          <p:cNvSpPr txBox="1"/>
          <p:nvPr>
            <p:ph type="body" sz="half" idx="1"/>
          </p:nvPr>
        </p:nvSpPr>
        <p:spPr>
          <a:xfrm>
            <a:off x="4735860" y="2673377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C++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Microsoft Windows Operating System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Java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Official language for Android development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C#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Enterprise applications</a:t>
            </a:r>
          </a:p>
        </p:txBody>
      </p:sp>
      <p:grpSp>
        <p:nvGrpSpPr>
          <p:cNvPr id="631" name="Group 1"/>
          <p:cNvGrpSpPr/>
          <p:nvPr/>
        </p:nvGrpSpPr>
        <p:grpSpPr>
          <a:xfrm>
            <a:off x="393921" y="2701774"/>
            <a:ext cx="4009050" cy="2679291"/>
            <a:chOff x="0" y="0"/>
            <a:chExt cx="4009049" cy="2679290"/>
          </a:xfrm>
        </p:grpSpPr>
        <p:pic>
          <p:nvPicPr>
            <p:cNvPr id="62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icture 16" descr="Picture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9304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386262"/>
              <a:ext cx="1959745" cy="129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151A36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